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1" r:id="rId7"/>
    <p:sldId id="263" r:id="rId8"/>
    <p:sldId id="262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2026-4-22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550509" y="1457795"/>
            <a:ext cx="5137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/>
              <a:t>①登录中考报名</a:t>
            </a:r>
            <a:r>
              <a:rPr lang="zh-CN" altLang="en-US" dirty="0"/>
              <a:t>系统（</a:t>
            </a:r>
            <a:r>
              <a:rPr lang="en-US" altLang="zh-CN" dirty="0"/>
              <a:t>https://dgzk.dgjy.net</a:t>
            </a:r>
            <a:r>
              <a:rPr lang="zh-CN" altLang="en-US" dirty="0"/>
              <a:t>）</a:t>
            </a:r>
            <a:r>
              <a:rPr lang="zh-CN" altLang="en-US" dirty="0" smtClean="0"/>
              <a:t>后，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点击“自主招生报名</a:t>
            </a:r>
            <a:r>
              <a:rPr lang="zh-CN" altLang="en-US" dirty="0" smtClean="0"/>
              <a:t>（中职）</a:t>
            </a:r>
            <a:r>
              <a:rPr lang="zh-CN" altLang="en-US" dirty="0" smtClean="0"/>
              <a:t>”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sz="1200" dirty="0" smtClean="0"/>
              <a:t>（</a:t>
            </a:r>
            <a:r>
              <a:rPr lang="zh-CN" altLang="en-US" sz="1200" dirty="0"/>
              <a:t>推荐使用谷歌浏览器、火狐浏览器、</a:t>
            </a:r>
            <a:r>
              <a:rPr lang="en-US" altLang="zh-CN" sz="1200" dirty="0"/>
              <a:t>edge</a:t>
            </a:r>
            <a:r>
              <a:rPr lang="zh-CN" altLang="en-US" sz="1200" dirty="0" smtClean="0"/>
              <a:t>浏览器）</a:t>
            </a:r>
            <a:endParaRPr lang="zh-CN" altLang="en-US" sz="12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892" y="2288792"/>
            <a:ext cx="4818665" cy="2934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0405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985" y="2121334"/>
            <a:ext cx="6866149" cy="3196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文本框 6"/>
          <p:cNvSpPr txBox="1"/>
          <p:nvPr/>
        </p:nvSpPr>
        <p:spPr>
          <a:xfrm>
            <a:off x="4412637" y="1656360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②开始选择报考的学校和项目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48938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910662" y="1407461"/>
            <a:ext cx="64171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/>
              <a:t>③选择要报考的学校和项目</a:t>
            </a:r>
            <a:r>
              <a:rPr lang="zh-CN" altLang="en-US" dirty="0" smtClean="0"/>
              <a:t>，</a:t>
            </a:r>
            <a:r>
              <a:rPr lang="zh-CN" altLang="en-US" dirty="0" smtClean="0">
                <a:solidFill>
                  <a:srgbClr val="FF0000"/>
                </a:solidFill>
              </a:rPr>
              <a:t>注意所选项目对应的录取专业。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algn="ctr"/>
            <a:r>
              <a:rPr lang="zh-CN" altLang="en-US" dirty="0" smtClean="0"/>
              <a:t>点击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浏览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按钮，选择压缩好的证明材料</a:t>
            </a:r>
            <a:endParaRPr lang="en-US" altLang="zh-CN" dirty="0" smtClean="0"/>
          </a:p>
          <a:p>
            <a:pPr algn="ctr"/>
            <a:r>
              <a:rPr lang="zh-CN" altLang="en-US" sz="1200" dirty="0" smtClean="0"/>
              <a:t>（仅支持上传</a:t>
            </a:r>
            <a:r>
              <a:rPr lang="en-US" altLang="zh-CN" sz="1200" dirty="0" smtClean="0"/>
              <a:t>zip</a:t>
            </a:r>
            <a:r>
              <a:rPr lang="zh-CN" altLang="en-US" sz="1200" dirty="0" smtClean="0"/>
              <a:t>、</a:t>
            </a:r>
            <a:r>
              <a:rPr lang="en-US" altLang="zh-CN" sz="1200" dirty="0" smtClean="0"/>
              <a:t>7z</a:t>
            </a:r>
            <a:r>
              <a:rPr lang="zh-CN" altLang="en-US" sz="1200" dirty="0" smtClean="0"/>
              <a:t>、</a:t>
            </a:r>
            <a:r>
              <a:rPr lang="en-US" altLang="zh-CN" sz="1200" dirty="0" err="1" smtClean="0"/>
              <a:t>rar</a:t>
            </a:r>
            <a:r>
              <a:rPr lang="zh-CN" altLang="en-US" sz="1200" dirty="0" smtClean="0"/>
              <a:t>格式的压缩文件，大小不超过</a:t>
            </a:r>
            <a:r>
              <a:rPr lang="en-US" altLang="zh-CN" sz="1200" dirty="0" smtClean="0"/>
              <a:t>20M</a:t>
            </a:r>
            <a:r>
              <a:rPr lang="zh-CN" altLang="en-US" sz="1100" dirty="0" smtClean="0"/>
              <a:t>，文件名不超</a:t>
            </a:r>
            <a:r>
              <a:rPr lang="en-US" altLang="zh-CN" sz="1100" dirty="0" smtClean="0"/>
              <a:t>20</a:t>
            </a:r>
            <a:r>
              <a:rPr lang="zh-CN" altLang="en-US" sz="1100" dirty="0" smtClean="0"/>
              <a:t>字</a:t>
            </a:r>
            <a:r>
              <a:rPr lang="zh-CN" altLang="en-US" sz="1200" dirty="0" smtClean="0"/>
              <a:t>）</a:t>
            </a:r>
            <a:endParaRPr lang="zh-CN" altLang="en-US" sz="12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8663" y="2238458"/>
            <a:ext cx="7101137" cy="32098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1777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409589" y="172347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/>
              <a:t>④点击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提交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按钮，会弹出消息提示框，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显示“确认提交自主招生报名信息”，点</a:t>
            </a:r>
            <a:r>
              <a:rPr lang="en-US" altLang="zh-CN" dirty="0" smtClean="0"/>
              <a:t>【</a:t>
            </a:r>
            <a:r>
              <a:rPr lang="zh-CN" altLang="en-US" dirty="0" smtClean="0"/>
              <a:t>确定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按钮</a:t>
            </a:r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2772026" y="2593632"/>
            <a:ext cx="3187816" cy="1706037"/>
            <a:chOff x="2772026" y="2593632"/>
            <a:chExt cx="3187816" cy="170603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2"/>
            <a:srcRect l="2528" r="9999"/>
            <a:stretch/>
          </p:blipFill>
          <p:spPr>
            <a:xfrm>
              <a:off x="2772026" y="2593632"/>
              <a:ext cx="3187816" cy="17060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10130" y="3025662"/>
              <a:ext cx="1560698" cy="543038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6140741" y="2545810"/>
            <a:ext cx="3480045" cy="1966630"/>
            <a:chOff x="6140741" y="2545810"/>
            <a:chExt cx="3480045" cy="196663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40741" y="2545810"/>
              <a:ext cx="3480045" cy="196663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24992" y="2967045"/>
              <a:ext cx="1501038" cy="5222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15263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906654" y="1606889"/>
            <a:ext cx="4108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/>
              <a:t>⑤接着会</a:t>
            </a:r>
            <a:r>
              <a:rPr lang="zh-CN" altLang="en-US" dirty="0"/>
              <a:t>立刻</a:t>
            </a:r>
            <a:r>
              <a:rPr lang="zh-CN" altLang="en-US" dirty="0" smtClean="0"/>
              <a:t>弹出第二个消息提示框，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显示“报名成功！”，点</a:t>
            </a:r>
            <a:r>
              <a:rPr lang="en-US" altLang="zh-CN" dirty="0" smtClean="0"/>
              <a:t>【</a:t>
            </a:r>
            <a:r>
              <a:rPr lang="zh-CN" altLang="en-US" dirty="0" smtClean="0"/>
              <a:t>确定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按钮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2850292" y="2324508"/>
            <a:ext cx="6227805" cy="3437009"/>
            <a:chOff x="2850292" y="2324508"/>
            <a:chExt cx="6227805" cy="343700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50292" y="2324508"/>
              <a:ext cx="6227805" cy="34370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79800" y="3053870"/>
              <a:ext cx="2609850" cy="9080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3202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827035" y="1384468"/>
            <a:ext cx="62680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/>
              <a:t>⑥点击上传的压缩包，可以下载回来，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打开确认上传的内容是否有误、缺失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sz="1200" dirty="0" smtClean="0"/>
              <a:t>（不同浏览器下载保存的位置不同，</a:t>
            </a:r>
            <a:r>
              <a:rPr lang="en-US" altLang="zh-CN" sz="1200" dirty="0" smtClean="0"/>
              <a:t>360</a:t>
            </a:r>
            <a:r>
              <a:rPr lang="zh-CN" altLang="en-US" sz="1200" dirty="0" smtClean="0"/>
              <a:t>浏览器在右上角的按钮可打开菜单栏查看下载）</a:t>
            </a:r>
            <a:endParaRPr lang="zh-CN" altLang="en-US" sz="12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l="20726" b="21037"/>
          <a:stretch/>
        </p:blipFill>
        <p:spPr>
          <a:xfrm>
            <a:off x="7883610" y="2322926"/>
            <a:ext cx="1682389" cy="2603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组合 4"/>
          <p:cNvGrpSpPr/>
          <p:nvPr/>
        </p:nvGrpSpPr>
        <p:grpSpPr>
          <a:xfrm>
            <a:off x="2561318" y="2401185"/>
            <a:ext cx="5128023" cy="2446782"/>
            <a:chOff x="2561318" y="2401185"/>
            <a:chExt cx="5128023" cy="2446782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61318" y="2401185"/>
              <a:ext cx="5128023" cy="24467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33149" y="2990903"/>
              <a:ext cx="2186563" cy="7608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5300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983327" y="1153808"/>
            <a:ext cx="595547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/>
              <a:t>⑦如需要修改证明材料，可点击</a:t>
            </a:r>
            <a:r>
              <a:rPr lang="en-US" altLang="zh-CN" dirty="0" smtClean="0"/>
              <a:t>【</a:t>
            </a:r>
            <a:r>
              <a:rPr lang="zh-CN" altLang="en-US" dirty="0"/>
              <a:t>浏览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按钮，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选择重新整理并压缩后的文件，点击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提交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按钮上传。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上传成功后可见最新上传的压缩文件，可重复步骤⑥，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下载确认上传的内容</a:t>
            </a:r>
            <a:r>
              <a:rPr lang="zh-CN" altLang="en-US" dirty="0"/>
              <a:t>是否有误、缺失</a:t>
            </a:r>
            <a:r>
              <a:rPr lang="en-US" altLang="zh-CN" dirty="0"/>
              <a:t/>
            </a:r>
            <a:br>
              <a:rPr lang="en-US" altLang="zh-CN" dirty="0"/>
            </a:b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4628" y="2510475"/>
            <a:ext cx="3007155" cy="16313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" name="组合 2"/>
          <p:cNvGrpSpPr/>
          <p:nvPr/>
        </p:nvGrpSpPr>
        <p:grpSpPr>
          <a:xfrm>
            <a:off x="2750647" y="2510476"/>
            <a:ext cx="3164120" cy="1631381"/>
            <a:chOff x="2750647" y="2510476"/>
            <a:chExt cx="3164120" cy="163138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50647" y="2510476"/>
              <a:ext cx="3164120" cy="163138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76791" y="2895052"/>
              <a:ext cx="1388053" cy="482967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3945143" y="4324863"/>
            <a:ext cx="4031845" cy="1987395"/>
            <a:chOff x="3945143" y="4324863"/>
            <a:chExt cx="4031845" cy="1987395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45143" y="4324863"/>
              <a:ext cx="4031845" cy="198739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10832" y="4825889"/>
              <a:ext cx="1740916" cy="6057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40845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890576" y="206457"/>
            <a:ext cx="58608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</a:rPr>
              <a:t>⑧最重要的步骤</a:t>
            </a:r>
            <a:r>
              <a:rPr lang="zh-CN" altLang="en-US" b="1" dirty="0" smtClean="0">
                <a:solidFill>
                  <a:srgbClr val="FF0000"/>
                </a:solidFill>
              </a:rPr>
              <a:t>：</a:t>
            </a:r>
            <a:r>
              <a:rPr lang="zh-CN" altLang="en-US" b="1" dirty="0" smtClean="0">
                <a:solidFill>
                  <a:srgbClr val="FF0000"/>
                </a:solidFill>
              </a:rPr>
              <a:t>必须下载</a:t>
            </a:r>
            <a:r>
              <a:rPr lang="zh-CN" altLang="en-US" b="1" dirty="0" smtClean="0">
                <a:solidFill>
                  <a:srgbClr val="FF0000"/>
                </a:solidFill>
              </a:rPr>
              <a:t>确认志愿确认表！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ctr"/>
            <a:r>
              <a:rPr lang="zh-CN" altLang="en-US" dirty="0" smtClean="0"/>
              <a:t>点击</a:t>
            </a:r>
            <a:r>
              <a:rPr lang="en-US" altLang="zh-CN" dirty="0" smtClean="0"/>
              <a:t>【</a:t>
            </a:r>
            <a:r>
              <a:rPr lang="zh-CN" altLang="en-US" dirty="0" smtClean="0"/>
              <a:t>下载志愿确认表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，保存该</a:t>
            </a:r>
            <a:r>
              <a:rPr lang="en-US" altLang="zh-CN" dirty="0" smtClean="0"/>
              <a:t>PDF</a:t>
            </a:r>
            <a:r>
              <a:rPr lang="zh-CN" altLang="en-US" dirty="0" smtClean="0"/>
              <a:t>文件至电脑，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打开确认志愿信息是否有误。</a:t>
            </a:r>
            <a:r>
              <a:rPr lang="en-US" altLang="zh-CN" dirty="0" smtClean="0"/>
              <a:t>PDF</a:t>
            </a:r>
            <a:r>
              <a:rPr lang="zh-CN" altLang="en-US" dirty="0" smtClean="0"/>
              <a:t>文件请妥善保存备用。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6530" y="1212165"/>
            <a:ext cx="3860967" cy="2224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" name="组合 2"/>
          <p:cNvGrpSpPr/>
          <p:nvPr/>
        </p:nvGrpSpPr>
        <p:grpSpPr>
          <a:xfrm>
            <a:off x="1662974" y="1255098"/>
            <a:ext cx="4058038" cy="2181960"/>
            <a:chOff x="1662974" y="1255098"/>
            <a:chExt cx="4058038" cy="218196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62974" y="1255098"/>
              <a:ext cx="4058038" cy="21819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67367" y="1777375"/>
              <a:ext cx="1871222" cy="651083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7273" y="3519435"/>
            <a:ext cx="4207503" cy="2911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5522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1482919" y="1227949"/>
            <a:ext cx="895629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/>
              <a:t>⑨如需修改志愿，可重复步骤②</a:t>
            </a:r>
            <a:r>
              <a:rPr lang="en-US" altLang="zh-CN" dirty="0" smtClean="0"/>
              <a:t>~</a:t>
            </a:r>
            <a:r>
              <a:rPr lang="zh-CN" altLang="en-US" dirty="0" smtClean="0"/>
              <a:t>⑧，重新选择要报考的学校和项目，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再次上传证明材料压缩包，确认上传的资料，最后下载志愿表确认志愿信息是</a:t>
            </a:r>
            <a:r>
              <a:rPr lang="zh-CN" altLang="en-US" dirty="0"/>
              <a:t>否准确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algn="ctr"/>
            <a:r>
              <a:rPr lang="zh-CN" altLang="en-US" sz="1600" b="1" dirty="0" smtClean="0">
                <a:solidFill>
                  <a:srgbClr val="FF0000"/>
                </a:solidFill>
              </a:rPr>
              <a:t>（自主招生报名结束前可无限次修改</a:t>
            </a:r>
            <a:r>
              <a:rPr lang="zh-CN" altLang="en-US" sz="1600" b="1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" name="矩形 5"/>
          <p:cNvSpPr/>
          <p:nvPr/>
        </p:nvSpPr>
        <p:spPr>
          <a:xfrm>
            <a:off x="6753051" y="2951497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已成功修改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989047" y="2089723"/>
            <a:ext cx="8180952" cy="3876190"/>
            <a:chOff x="1989047" y="2089723"/>
            <a:chExt cx="8180952" cy="387619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89047" y="2089723"/>
              <a:ext cx="8180952" cy="387619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3"/>
            <a:srcRect t="4924"/>
            <a:stretch/>
          </p:blipFill>
          <p:spPr>
            <a:xfrm>
              <a:off x="2924432" y="3084224"/>
              <a:ext cx="3625303" cy="11873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07517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319</Words>
  <Application>Microsoft Office PowerPoint</Application>
  <PresentationFormat>宽屏</PresentationFormat>
  <Paragraphs>23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3" baseType="lpstr"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刘晓东</cp:lastModifiedBy>
  <cp:revision>15</cp:revision>
  <dcterms:created xsi:type="dcterms:W3CDTF">2026-04-15T09:58:01Z</dcterms:created>
  <dcterms:modified xsi:type="dcterms:W3CDTF">2026-04-22T10:08:16Z</dcterms:modified>
</cp:coreProperties>
</file>